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70" r:id="rId5"/>
    <p:sldId id="271" r:id="rId6"/>
    <p:sldId id="275" r:id="rId7"/>
    <p:sldId id="289" r:id="rId8"/>
    <p:sldId id="272" r:id="rId9"/>
    <p:sldId id="273" r:id="rId10"/>
    <p:sldId id="274" r:id="rId11"/>
    <p:sldId id="284" r:id="rId12"/>
    <p:sldId id="285" r:id="rId13"/>
    <p:sldId id="286" r:id="rId14"/>
    <p:sldId id="276" r:id="rId15"/>
    <p:sldId id="290" r:id="rId16"/>
    <p:sldId id="277" r:id="rId17"/>
    <p:sldId id="279" r:id="rId18"/>
    <p:sldId id="291" r:id="rId19"/>
    <p:sldId id="287" r:id="rId20"/>
    <p:sldId id="280" r:id="rId21"/>
    <p:sldId id="281" r:id="rId22"/>
    <p:sldId id="282" r:id="rId23"/>
    <p:sldId id="283" r:id="rId24"/>
    <p:sldId id="268" r:id="rId25"/>
    <p:sldId id="26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anna Judkins" userId="c975bfc8-977d-4bac-8754-b1fa8a213aed" providerId="ADAL" clId="{7B54AF40-6AB2-406D-BE6B-78A6F725E81C}"/>
    <pc:docChg chg="undo custSel addSld delSld modSld sldOrd">
      <pc:chgData name="Deanna Judkins" userId="c975bfc8-977d-4bac-8754-b1fa8a213aed" providerId="ADAL" clId="{7B54AF40-6AB2-406D-BE6B-78A6F725E81C}" dt="2026-06-09T19:06:02.696" v="1124" actId="6549"/>
      <pc:docMkLst>
        <pc:docMk/>
      </pc:docMkLst>
      <pc:sldChg chg="modSp mod">
        <pc:chgData name="Deanna Judkins" userId="c975bfc8-977d-4bac-8754-b1fa8a213aed" providerId="ADAL" clId="{7B54AF40-6AB2-406D-BE6B-78A6F725E81C}" dt="2026-05-15T15:47:56.050" v="156" actId="1076"/>
        <pc:sldMkLst>
          <pc:docMk/>
          <pc:sldMk cId="9154694" sldId="257"/>
        </pc:sldMkLst>
        <pc:spChg chg="mod">
          <ac:chgData name="Deanna Judkins" userId="c975bfc8-977d-4bac-8754-b1fa8a213aed" providerId="ADAL" clId="{7B54AF40-6AB2-406D-BE6B-78A6F725E81C}" dt="2026-05-15T15:45:24.940" v="110" actId="20577"/>
          <ac:spMkLst>
            <pc:docMk/>
            <pc:sldMk cId="9154694" sldId="257"/>
            <ac:spMk id="3" creationId="{44FC1499-7057-F6D2-8D9E-9EA98AE0F331}"/>
          </ac:spMkLst>
        </pc:spChg>
        <pc:spChg chg="mod">
          <ac:chgData name="Deanna Judkins" userId="c975bfc8-977d-4bac-8754-b1fa8a213aed" providerId="ADAL" clId="{7B54AF40-6AB2-406D-BE6B-78A6F725E81C}" dt="2026-05-15T15:47:56.050" v="156" actId="1076"/>
          <ac:spMkLst>
            <pc:docMk/>
            <pc:sldMk cId="9154694" sldId="257"/>
            <ac:spMk id="6" creationId="{81B342CB-EFEA-8D0D-7522-BB32A31599B6}"/>
          </ac:spMkLst>
        </pc:spChg>
        <pc:spChg chg="mod">
          <ac:chgData name="Deanna Judkins" userId="c975bfc8-977d-4bac-8754-b1fa8a213aed" providerId="ADAL" clId="{7B54AF40-6AB2-406D-BE6B-78A6F725E81C}" dt="2026-05-15T15:45:52.711" v="115" actId="14100"/>
          <ac:spMkLst>
            <pc:docMk/>
            <pc:sldMk cId="9154694" sldId="257"/>
            <ac:spMk id="7" creationId="{50EE4A5C-85E8-0370-2B2E-9BB140E4B582}"/>
          </ac:spMkLst>
        </pc:spChg>
      </pc:sldChg>
      <pc:sldChg chg="modSp mod">
        <pc:chgData name="Deanna Judkins" userId="c975bfc8-977d-4bac-8754-b1fa8a213aed" providerId="ADAL" clId="{7B54AF40-6AB2-406D-BE6B-78A6F725E81C}" dt="2026-06-05T12:57:20.517" v="1123" actId="255"/>
        <pc:sldMkLst>
          <pc:docMk/>
          <pc:sldMk cId="3381174818" sldId="258"/>
        </pc:sldMkLst>
        <pc:spChg chg="mod">
          <ac:chgData name="Deanna Judkins" userId="c975bfc8-977d-4bac-8754-b1fa8a213aed" providerId="ADAL" clId="{7B54AF40-6AB2-406D-BE6B-78A6F725E81C}" dt="2026-06-05T12:10:35.484" v="763" actId="1076"/>
          <ac:spMkLst>
            <pc:docMk/>
            <pc:sldMk cId="3381174818" sldId="258"/>
            <ac:spMk id="2" creationId="{4BDD4D1E-57D2-3DC1-E2CC-03F3D6410693}"/>
          </ac:spMkLst>
        </pc:spChg>
        <pc:spChg chg="mod">
          <ac:chgData name="Deanna Judkins" userId="c975bfc8-977d-4bac-8754-b1fa8a213aed" providerId="ADAL" clId="{7B54AF40-6AB2-406D-BE6B-78A6F725E81C}" dt="2026-06-05T12:57:20.517" v="1123" actId="255"/>
          <ac:spMkLst>
            <pc:docMk/>
            <pc:sldMk cId="3381174818" sldId="258"/>
            <ac:spMk id="3" creationId="{E4F8B965-87D5-D69C-454B-5A71C0DD548E}"/>
          </ac:spMkLst>
        </pc:spChg>
      </pc:sldChg>
      <pc:sldChg chg="modSp mod">
        <pc:chgData name="Deanna Judkins" userId="c975bfc8-977d-4bac-8754-b1fa8a213aed" providerId="ADAL" clId="{7B54AF40-6AB2-406D-BE6B-78A6F725E81C}" dt="2026-06-09T19:06:02.696" v="1124" actId="6549"/>
        <pc:sldMkLst>
          <pc:docMk/>
          <pc:sldMk cId="3180257841" sldId="269"/>
        </pc:sldMkLst>
        <pc:spChg chg="mod">
          <ac:chgData name="Deanna Judkins" userId="c975bfc8-977d-4bac-8754-b1fa8a213aed" providerId="ADAL" clId="{7B54AF40-6AB2-406D-BE6B-78A6F725E81C}" dt="2026-06-09T19:06:02.696" v="1124" actId="6549"/>
          <ac:spMkLst>
            <pc:docMk/>
            <pc:sldMk cId="3180257841" sldId="269"/>
            <ac:spMk id="3" creationId="{CAC8D76D-B2FE-872C-6F5E-F10EA6A3DACB}"/>
          </ac:spMkLst>
        </pc:spChg>
      </pc:sldChg>
      <pc:sldChg chg="modSp mod ord">
        <pc:chgData name="Deanna Judkins" userId="c975bfc8-977d-4bac-8754-b1fa8a213aed" providerId="ADAL" clId="{7B54AF40-6AB2-406D-BE6B-78A6F725E81C}" dt="2026-06-05T12:22:52.995" v="910" actId="14100"/>
        <pc:sldMkLst>
          <pc:docMk/>
          <pc:sldMk cId="2683196885" sldId="270"/>
        </pc:sldMkLst>
        <pc:spChg chg="mod">
          <ac:chgData name="Deanna Judkins" userId="c975bfc8-977d-4bac-8754-b1fa8a213aed" providerId="ADAL" clId="{7B54AF40-6AB2-406D-BE6B-78A6F725E81C}" dt="2026-06-05T12:22:52.995" v="910" actId="14100"/>
          <ac:spMkLst>
            <pc:docMk/>
            <pc:sldMk cId="2683196885" sldId="270"/>
            <ac:spMk id="3" creationId="{97D20613-D33A-424F-0227-C1BC36FAC464}"/>
          </ac:spMkLst>
        </pc:spChg>
      </pc:sldChg>
      <pc:sldChg chg="modSp mod">
        <pc:chgData name="Deanna Judkins" userId="c975bfc8-977d-4bac-8754-b1fa8a213aed" providerId="ADAL" clId="{7B54AF40-6AB2-406D-BE6B-78A6F725E81C}" dt="2026-05-15T15:49:15.789" v="165" actId="255"/>
        <pc:sldMkLst>
          <pc:docMk/>
          <pc:sldMk cId="2977737569" sldId="271"/>
        </pc:sldMkLst>
        <pc:spChg chg="mod">
          <ac:chgData name="Deanna Judkins" userId="c975bfc8-977d-4bac-8754-b1fa8a213aed" providerId="ADAL" clId="{7B54AF40-6AB2-406D-BE6B-78A6F725E81C}" dt="2026-05-15T15:49:15.789" v="165" actId="255"/>
          <ac:spMkLst>
            <pc:docMk/>
            <pc:sldMk cId="2977737569" sldId="271"/>
            <ac:spMk id="3" creationId="{2D6D6D37-DCF6-094C-6920-45A6745696F0}"/>
          </ac:spMkLst>
        </pc:spChg>
      </pc:sldChg>
      <pc:sldChg chg="modSp mod">
        <pc:chgData name="Deanna Judkins" userId="c975bfc8-977d-4bac-8754-b1fa8a213aed" providerId="ADAL" clId="{7B54AF40-6AB2-406D-BE6B-78A6F725E81C}" dt="2026-05-15T15:53:06.356" v="220" actId="1076"/>
        <pc:sldMkLst>
          <pc:docMk/>
          <pc:sldMk cId="2048839652" sldId="272"/>
        </pc:sldMkLst>
        <pc:spChg chg="mod">
          <ac:chgData name="Deanna Judkins" userId="c975bfc8-977d-4bac-8754-b1fa8a213aed" providerId="ADAL" clId="{7B54AF40-6AB2-406D-BE6B-78A6F725E81C}" dt="2026-05-15T15:53:06.356" v="220" actId="1076"/>
          <ac:spMkLst>
            <pc:docMk/>
            <pc:sldMk cId="2048839652" sldId="272"/>
            <ac:spMk id="3" creationId="{46703174-2D4B-FF82-9515-1A9F9F830B13}"/>
          </ac:spMkLst>
        </pc:spChg>
      </pc:sldChg>
      <pc:sldChg chg="modSp mod">
        <pc:chgData name="Deanna Judkins" userId="c975bfc8-977d-4bac-8754-b1fa8a213aed" providerId="ADAL" clId="{7B54AF40-6AB2-406D-BE6B-78A6F725E81C}" dt="2026-05-15T16:41:49.056" v="555" actId="1076"/>
        <pc:sldMkLst>
          <pc:docMk/>
          <pc:sldMk cId="761271152" sldId="273"/>
        </pc:sldMkLst>
        <pc:spChg chg="mod">
          <ac:chgData name="Deanna Judkins" userId="c975bfc8-977d-4bac-8754-b1fa8a213aed" providerId="ADAL" clId="{7B54AF40-6AB2-406D-BE6B-78A6F725E81C}" dt="2026-05-15T15:53:53.567" v="233" actId="313"/>
          <ac:spMkLst>
            <pc:docMk/>
            <pc:sldMk cId="761271152" sldId="273"/>
            <ac:spMk id="2" creationId="{7094B554-26DE-68F1-E613-9F62260A6DFB}"/>
          </ac:spMkLst>
        </pc:spChg>
        <pc:spChg chg="mod">
          <ac:chgData name="Deanna Judkins" userId="c975bfc8-977d-4bac-8754-b1fa8a213aed" providerId="ADAL" clId="{7B54AF40-6AB2-406D-BE6B-78A6F725E81C}" dt="2026-05-15T16:41:49.056" v="555" actId="1076"/>
          <ac:spMkLst>
            <pc:docMk/>
            <pc:sldMk cId="761271152" sldId="273"/>
            <ac:spMk id="3" creationId="{4AE73D18-FF67-F031-D80E-21392DE47008}"/>
          </ac:spMkLst>
        </pc:spChg>
      </pc:sldChg>
      <pc:sldChg chg="modSp mod">
        <pc:chgData name="Deanna Judkins" userId="c975bfc8-977d-4bac-8754-b1fa8a213aed" providerId="ADAL" clId="{7B54AF40-6AB2-406D-BE6B-78A6F725E81C}" dt="2026-06-05T12:31:59.463" v="978" actId="1076"/>
        <pc:sldMkLst>
          <pc:docMk/>
          <pc:sldMk cId="215367507" sldId="274"/>
        </pc:sldMkLst>
        <pc:spChg chg="mod">
          <ac:chgData name="Deanna Judkins" userId="c975bfc8-977d-4bac-8754-b1fa8a213aed" providerId="ADAL" clId="{7B54AF40-6AB2-406D-BE6B-78A6F725E81C}" dt="2026-05-15T15:55:01.707" v="261" actId="255"/>
          <ac:spMkLst>
            <pc:docMk/>
            <pc:sldMk cId="215367507" sldId="274"/>
            <ac:spMk id="2" creationId="{311042D9-408D-BDDA-20FC-4390A3C625F6}"/>
          </ac:spMkLst>
        </pc:spChg>
        <pc:spChg chg="mod">
          <ac:chgData name="Deanna Judkins" userId="c975bfc8-977d-4bac-8754-b1fa8a213aed" providerId="ADAL" clId="{7B54AF40-6AB2-406D-BE6B-78A6F725E81C}" dt="2026-06-05T12:31:59.463" v="978" actId="1076"/>
          <ac:spMkLst>
            <pc:docMk/>
            <pc:sldMk cId="215367507" sldId="274"/>
            <ac:spMk id="3" creationId="{6B06FF7A-2F2F-C3C3-BB24-622A5A6E0477}"/>
          </ac:spMkLst>
        </pc:spChg>
      </pc:sldChg>
      <pc:sldChg chg="modSp mod">
        <pc:chgData name="Deanna Judkins" userId="c975bfc8-977d-4bac-8754-b1fa8a213aed" providerId="ADAL" clId="{7B54AF40-6AB2-406D-BE6B-78A6F725E81C}" dt="2026-05-15T15:52:04.845" v="197" actId="255"/>
        <pc:sldMkLst>
          <pc:docMk/>
          <pc:sldMk cId="165004706" sldId="275"/>
        </pc:sldMkLst>
        <pc:spChg chg="mod">
          <ac:chgData name="Deanna Judkins" userId="c975bfc8-977d-4bac-8754-b1fa8a213aed" providerId="ADAL" clId="{7B54AF40-6AB2-406D-BE6B-78A6F725E81C}" dt="2026-05-15T15:52:04.845" v="197" actId="255"/>
          <ac:spMkLst>
            <pc:docMk/>
            <pc:sldMk cId="165004706" sldId="275"/>
            <ac:spMk id="3" creationId="{72BE310F-0FED-5887-5210-A9C6011E34CF}"/>
          </ac:spMkLst>
        </pc:spChg>
      </pc:sldChg>
      <pc:sldChg chg="modSp mod">
        <pc:chgData name="Deanna Judkins" userId="c975bfc8-977d-4bac-8754-b1fa8a213aed" providerId="ADAL" clId="{7B54AF40-6AB2-406D-BE6B-78A6F725E81C}" dt="2026-05-15T16:02:14.032" v="383" actId="255"/>
        <pc:sldMkLst>
          <pc:docMk/>
          <pc:sldMk cId="3320163266" sldId="276"/>
        </pc:sldMkLst>
        <pc:spChg chg="mod">
          <ac:chgData name="Deanna Judkins" userId="c975bfc8-977d-4bac-8754-b1fa8a213aed" providerId="ADAL" clId="{7B54AF40-6AB2-406D-BE6B-78A6F725E81C}" dt="2026-05-15T16:02:14.032" v="383" actId="255"/>
          <ac:spMkLst>
            <pc:docMk/>
            <pc:sldMk cId="3320163266" sldId="276"/>
            <ac:spMk id="3" creationId="{C90BB9CF-ADED-AA4C-B4FE-4F1572FC4D31}"/>
          </ac:spMkLst>
        </pc:spChg>
      </pc:sldChg>
      <pc:sldChg chg="addSp modSp mod modClrScheme chgLayout">
        <pc:chgData name="Deanna Judkins" userId="c975bfc8-977d-4bac-8754-b1fa8a213aed" providerId="ADAL" clId="{7B54AF40-6AB2-406D-BE6B-78A6F725E81C}" dt="2026-06-05T12:50:31.508" v="1056" actId="14100"/>
        <pc:sldMkLst>
          <pc:docMk/>
          <pc:sldMk cId="1640840235" sldId="277"/>
        </pc:sldMkLst>
        <pc:spChg chg="mod ord">
          <ac:chgData name="Deanna Judkins" userId="c975bfc8-977d-4bac-8754-b1fa8a213aed" providerId="ADAL" clId="{7B54AF40-6AB2-406D-BE6B-78A6F725E81C}" dt="2026-06-05T12:39:17.945" v="1006" actId="700"/>
          <ac:spMkLst>
            <pc:docMk/>
            <pc:sldMk cId="1640840235" sldId="277"/>
            <ac:spMk id="2" creationId="{4AE12383-6021-AA30-EDDB-5E20245D7485}"/>
          </ac:spMkLst>
        </pc:spChg>
        <pc:spChg chg="mod ord">
          <ac:chgData name="Deanna Judkins" userId="c975bfc8-977d-4bac-8754-b1fa8a213aed" providerId="ADAL" clId="{7B54AF40-6AB2-406D-BE6B-78A6F725E81C}" dt="2026-06-05T12:50:31.508" v="1056" actId="14100"/>
          <ac:spMkLst>
            <pc:docMk/>
            <pc:sldMk cId="1640840235" sldId="277"/>
            <ac:spMk id="3" creationId="{BD31DE2E-2B86-A256-9038-D962AE0C3130}"/>
          </ac:spMkLst>
        </pc:spChg>
        <pc:spChg chg="add mod ord">
          <ac:chgData name="Deanna Judkins" userId="c975bfc8-977d-4bac-8754-b1fa8a213aed" providerId="ADAL" clId="{7B54AF40-6AB2-406D-BE6B-78A6F725E81C}" dt="2026-06-05T12:40:47.078" v="1014" actId="1076"/>
          <ac:spMkLst>
            <pc:docMk/>
            <pc:sldMk cId="1640840235" sldId="277"/>
            <ac:spMk id="4" creationId="{C6F1109B-A0DB-A8A2-2B9E-D54B292C7A90}"/>
          </ac:spMkLst>
        </pc:spChg>
      </pc:sldChg>
      <pc:sldChg chg="modSp mod">
        <pc:chgData name="Deanna Judkins" userId="c975bfc8-977d-4bac-8754-b1fa8a213aed" providerId="ADAL" clId="{7B54AF40-6AB2-406D-BE6B-78A6F725E81C}" dt="2026-05-15T16:04:49.123" v="439" actId="1076"/>
        <pc:sldMkLst>
          <pc:docMk/>
          <pc:sldMk cId="2714532417" sldId="279"/>
        </pc:sldMkLst>
        <pc:spChg chg="mod">
          <ac:chgData name="Deanna Judkins" userId="c975bfc8-977d-4bac-8754-b1fa8a213aed" providerId="ADAL" clId="{7B54AF40-6AB2-406D-BE6B-78A6F725E81C}" dt="2026-05-15T16:04:49.123" v="439" actId="1076"/>
          <ac:spMkLst>
            <pc:docMk/>
            <pc:sldMk cId="2714532417" sldId="279"/>
            <ac:spMk id="3" creationId="{5D3E5F41-BEFB-0266-613B-FFCC37D3F300}"/>
          </ac:spMkLst>
        </pc:spChg>
      </pc:sldChg>
      <pc:sldChg chg="modSp mod">
        <pc:chgData name="Deanna Judkins" userId="c975bfc8-977d-4bac-8754-b1fa8a213aed" providerId="ADAL" clId="{7B54AF40-6AB2-406D-BE6B-78A6F725E81C}" dt="2026-05-15T16:06:39.870" v="479" actId="255"/>
        <pc:sldMkLst>
          <pc:docMk/>
          <pc:sldMk cId="3336680594" sldId="280"/>
        </pc:sldMkLst>
        <pc:spChg chg="mod">
          <ac:chgData name="Deanna Judkins" userId="c975bfc8-977d-4bac-8754-b1fa8a213aed" providerId="ADAL" clId="{7B54AF40-6AB2-406D-BE6B-78A6F725E81C}" dt="2026-05-15T16:06:39.870" v="479" actId="255"/>
          <ac:spMkLst>
            <pc:docMk/>
            <pc:sldMk cId="3336680594" sldId="280"/>
            <ac:spMk id="3" creationId="{15683048-CE56-0BD7-8E92-E8FDE43E0E6E}"/>
          </ac:spMkLst>
        </pc:spChg>
      </pc:sldChg>
      <pc:sldChg chg="modSp mod">
        <pc:chgData name="Deanna Judkins" userId="c975bfc8-977d-4bac-8754-b1fa8a213aed" providerId="ADAL" clId="{7B54AF40-6AB2-406D-BE6B-78A6F725E81C}" dt="2026-06-05T12:49:45.980" v="1055" actId="27636"/>
        <pc:sldMkLst>
          <pc:docMk/>
          <pc:sldMk cId="3952200761" sldId="281"/>
        </pc:sldMkLst>
        <pc:spChg chg="mod">
          <ac:chgData name="Deanna Judkins" userId="c975bfc8-977d-4bac-8754-b1fa8a213aed" providerId="ADAL" clId="{7B54AF40-6AB2-406D-BE6B-78A6F725E81C}" dt="2026-06-05T12:49:45.980" v="1055" actId="27636"/>
          <ac:spMkLst>
            <pc:docMk/>
            <pc:sldMk cId="3952200761" sldId="281"/>
            <ac:spMk id="3" creationId="{D014BE87-4245-03F3-29A2-6EE060AD9B34}"/>
          </ac:spMkLst>
        </pc:spChg>
      </pc:sldChg>
      <pc:sldChg chg="modSp mod">
        <pc:chgData name="Deanna Judkins" userId="c975bfc8-977d-4bac-8754-b1fa8a213aed" providerId="ADAL" clId="{7B54AF40-6AB2-406D-BE6B-78A6F725E81C}" dt="2026-05-15T16:07:50.001" v="534" actId="20577"/>
        <pc:sldMkLst>
          <pc:docMk/>
          <pc:sldMk cId="3497071531" sldId="282"/>
        </pc:sldMkLst>
        <pc:spChg chg="mod">
          <ac:chgData name="Deanna Judkins" userId="c975bfc8-977d-4bac-8754-b1fa8a213aed" providerId="ADAL" clId="{7B54AF40-6AB2-406D-BE6B-78A6F725E81C}" dt="2026-05-15T16:07:50.001" v="534" actId="20577"/>
          <ac:spMkLst>
            <pc:docMk/>
            <pc:sldMk cId="3497071531" sldId="282"/>
            <ac:spMk id="3" creationId="{BF9D0F5B-D43C-EF66-52FE-C796E3B6D062}"/>
          </ac:spMkLst>
        </pc:spChg>
      </pc:sldChg>
      <pc:sldChg chg="modSp mod">
        <pc:chgData name="Deanna Judkins" userId="c975bfc8-977d-4bac-8754-b1fa8a213aed" providerId="ADAL" clId="{7B54AF40-6AB2-406D-BE6B-78A6F725E81C}" dt="2026-05-15T16:08:42.217" v="554" actId="1076"/>
        <pc:sldMkLst>
          <pc:docMk/>
          <pc:sldMk cId="1840436907" sldId="283"/>
        </pc:sldMkLst>
        <pc:spChg chg="mod">
          <ac:chgData name="Deanna Judkins" userId="c975bfc8-977d-4bac-8754-b1fa8a213aed" providerId="ADAL" clId="{7B54AF40-6AB2-406D-BE6B-78A6F725E81C}" dt="2026-05-15T16:08:05.824" v="535" actId="6549"/>
          <ac:spMkLst>
            <pc:docMk/>
            <pc:sldMk cId="1840436907" sldId="283"/>
            <ac:spMk id="2" creationId="{462F205E-0807-A664-358C-3D5F4154E234}"/>
          </ac:spMkLst>
        </pc:spChg>
        <pc:spChg chg="mod">
          <ac:chgData name="Deanna Judkins" userId="c975bfc8-977d-4bac-8754-b1fa8a213aed" providerId="ADAL" clId="{7B54AF40-6AB2-406D-BE6B-78A6F725E81C}" dt="2026-05-15T16:08:42.217" v="554" actId="1076"/>
          <ac:spMkLst>
            <pc:docMk/>
            <pc:sldMk cId="1840436907" sldId="283"/>
            <ac:spMk id="3" creationId="{0C1A7D8A-33ED-7F79-FC97-E8C30ADB178F}"/>
          </ac:spMkLst>
        </pc:spChg>
      </pc:sldChg>
      <pc:sldChg chg="modSp mod">
        <pc:chgData name="Deanna Judkins" userId="c975bfc8-977d-4bac-8754-b1fa8a213aed" providerId="ADAL" clId="{7B54AF40-6AB2-406D-BE6B-78A6F725E81C}" dt="2026-05-15T15:57:08.198" v="301" actId="6549"/>
        <pc:sldMkLst>
          <pc:docMk/>
          <pc:sldMk cId="62753610" sldId="284"/>
        </pc:sldMkLst>
        <pc:spChg chg="mod">
          <ac:chgData name="Deanna Judkins" userId="c975bfc8-977d-4bac-8754-b1fa8a213aed" providerId="ADAL" clId="{7B54AF40-6AB2-406D-BE6B-78A6F725E81C}" dt="2026-05-15T15:57:08.198" v="301" actId="6549"/>
          <ac:spMkLst>
            <pc:docMk/>
            <pc:sldMk cId="62753610" sldId="284"/>
            <ac:spMk id="2" creationId="{CFAFB7BA-0C16-8DAF-F4A8-141DA9A14DA4}"/>
          </ac:spMkLst>
        </pc:spChg>
        <pc:spChg chg="mod">
          <ac:chgData name="Deanna Judkins" userId="c975bfc8-977d-4bac-8754-b1fa8a213aed" providerId="ADAL" clId="{7B54AF40-6AB2-406D-BE6B-78A6F725E81C}" dt="2026-05-15T15:56:51.254" v="299" actId="20577"/>
          <ac:spMkLst>
            <pc:docMk/>
            <pc:sldMk cId="62753610" sldId="284"/>
            <ac:spMk id="3" creationId="{15806A37-BFD5-355F-4638-9504BA82DB95}"/>
          </ac:spMkLst>
        </pc:spChg>
      </pc:sldChg>
      <pc:sldChg chg="modSp mod">
        <pc:chgData name="Deanna Judkins" userId="c975bfc8-977d-4bac-8754-b1fa8a213aed" providerId="ADAL" clId="{7B54AF40-6AB2-406D-BE6B-78A6F725E81C}" dt="2026-05-15T15:58:31.716" v="318" actId="255"/>
        <pc:sldMkLst>
          <pc:docMk/>
          <pc:sldMk cId="1227667598" sldId="285"/>
        </pc:sldMkLst>
        <pc:spChg chg="mod">
          <ac:chgData name="Deanna Judkins" userId="c975bfc8-977d-4bac-8754-b1fa8a213aed" providerId="ADAL" clId="{7B54AF40-6AB2-406D-BE6B-78A6F725E81C}" dt="2026-05-15T15:58:31.716" v="318" actId="255"/>
          <ac:spMkLst>
            <pc:docMk/>
            <pc:sldMk cId="1227667598" sldId="285"/>
            <ac:spMk id="3" creationId="{24410078-A873-B153-628B-47DC29C3BB51}"/>
          </ac:spMkLst>
        </pc:spChg>
      </pc:sldChg>
      <pc:sldChg chg="modSp mod">
        <pc:chgData name="Deanna Judkins" userId="c975bfc8-977d-4bac-8754-b1fa8a213aed" providerId="ADAL" clId="{7B54AF40-6AB2-406D-BE6B-78A6F725E81C}" dt="2026-05-15T16:00:21.582" v="353" actId="1076"/>
        <pc:sldMkLst>
          <pc:docMk/>
          <pc:sldMk cId="3423353382" sldId="286"/>
        </pc:sldMkLst>
        <pc:spChg chg="mod">
          <ac:chgData name="Deanna Judkins" userId="c975bfc8-977d-4bac-8754-b1fa8a213aed" providerId="ADAL" clId="{7B54AF40-6AB2-406D-BE6B-78A6F725E81C}" dt="2026-05-15T16:00:21.582" v="353" actId="1076"/>
          <ac:spMkLst>
            <pc:docMk/>
            <pc:sldMk cId="3423353382" sldId="286"/>
            <ac:spMk id="3" creationId="{FB77EC35-1C13-E19A-9523-B1093B5555A7}"/>
          </ac:spMkLst>
        </pc:spChg>
      </pc:sldChg>
      <pc:sldChg chg="modSp mod ord">
        <pc:chgData name="Deanna Judkins" userId="c975bfc8-977d-4bac-8754-b1fa8a213aed" providerId="ADAL" clId="{7B54AF40-6AB2-406D-BE6B-78A6F725E81C}" dt="2026-06-05T12:32:50.395" v="980"/>
        <pc:sldMkLst>
          <pc:docMk/>
          <pc:sldMk cId="66626227" sldId="287"/>
        </pc:sldMkLst>
        <pc:spChg chg="mod">
          <ac:chgData name="Deanna Judkins" userId="c975bfc8-977d-4bac-8754-b1fa8a213aed" providerId="ADAL" clId="{7B54AF40-6AB2-406D-BE6B-78A6F725E81C}" dt="2026-05-15T16:01:12.039" v="365" actId="1076"/>
          <ac:spMkLst>
            <pc:docMk/>
            <pc:sldMk cId="66626227" sldId="287"/>
            <ac:spMk id="3" creationId="{2DBA9B6E-2BC2-AEE4-B076-621ED04B80DB}"/>
          </ac:spMkLst>
        </pc:spChg>
      </pc:sldChg>
      <pc:sldChg chg="delSp modSp add mod setBg delDesignElem">
        <pc:chgData name="Deanna Judkins" userId="c975bfc8-977d-4bac-8754-b1fa8a213aed" providerId="ADAL" clId="{7B54AF40-6AB2-406D-BE6B-78A6F725E81C}" dt="2026-06-05T12:26:58.800" v="974" actId="14100"/>
        <pc:sldMkLst>
          <pc:docMk/>
          <pc:sldMk cId="656864965" sldId="289"/>
        </pc:sldMkLst>
        <pc:spChg chg="mod">
          <ac:chgData name="Deanna Judkins" userId="c975bfc8-977d-4bac-8754-b1fa8a213aed" providerId="ADAL" clId="{7B54AF40-6AB2-406D-BE6B-78A6F725E81C}" dt="2026-06-05T12:26:58.800" v="974" actId="14100"/>
          <ac:spMkLst>
            <pc:docMk/>
            <pc:sldMk cId="656864965" sldId="289"/>
            <ac:spMk id="2" creationId="{B71243CE-8D02-14F3-8A71-D5020DB6FDCB}"/>
          </ac:spMkLst>
        </pc:spChg>
        <pc:picChg chg="mod">
          <ac:chgData name="Deanna Judkins" userId="c975bfc8-977d-4bac-8754-b1fa8a213aed" providerId="ADAL" clId="{7B54AF40-6AB2-406D-BE6B-78A6F725E81C}" dt="2026-06-05T12:26:43.298" v="972" actId="1076"/>
          <ac:picMkLst>
            <pc:docMk/>
            <pc:sldMk cId="656864965" sldId="289"/>
            <ac:picMk id="5" creationId="{983EF9DC-E397-689B-5B7E-C6FA0DE48823}"/>
          </ac:picMkLst>
        </pc:picChg>
      </pc:sldChg>
      <pc:sldChg chg="modSp add mod">
        <pc:chgData name="Deanna Judkins" userId="c975bfc8-977d-4bac-8754-b1fa8a213aed" providerId="ADAL" clId="{7B54AF40-6AB2-406D-BE6B-78A6F725E81C}" dt="2026-06-05T12:36:22.350" v="1005" actId="20577"/>
        <pc:sldMkLst>
          <pc:docMk/>
          <pc:sldMk cId="1635366457" sldId="290"/>
        </pc:sldMkLst>
        <pc:spChg chg="mod">
          <ac:chgData name="Deanna Judkins" userId="c975bfc8-977d-4bac-8754-b1fa8a213aed" providerId="ADAL" clId="{7B54AF40-6AB2-406D-BE6B-78A6F725E81C}" dt="2026-06-05T12:36:22.350" v="1005" actId="20577"/>
          <ac:spMkLst>
            <pc:docMk/>
            <pc:sldMk cId="1635366457" sldId="290"/>
            <ac:spMk id="2" creationId="{F7A7FA65-9E7D-634E-FDEB-FFA907E80EF5}"/>
          </ac:spMkLst>
        </pc:spChg>
      </pc:sldChg>
      <pc:sldChg chg="modSp add mod">
        <pc:chgData name="Deanna Judkins" userId="c975bfc8-977d-4bac-8754-b1fa8a213aed" providerId="ADAL" clId="{7B54AF40-6AB2-406D-BE6B-78A6F725E81C}" dt="2026-06-05T12:42:36.446" v="1050" actId="20577"/>
        <pc:sldMkLst>
          <pc:docMk/>
          <pc:sldMk cId="2022267428" sldId="291"/>
        </pc:sldMkLst>
        <pc:spChg chg="mod">
          <ac:chgData name="Deanna Judkins" userId="c975bfc8-977d-4bac-8754-b1fa8a213aed" providerId="ADAL" clId="{7B54AF40-6AB2-406D-BE6B-78A6F725E81C}" dt="2026-06-05T12:42:36.446" v="1050" actId="20577"/>
          <ac:spMkLst>
            <pc:docMk/>
            <pc:sldMk cId="2022267428" sldId="291"/>
            <ac:spMk id="2" creationId="{9AC227E4-A32C-25A9-4C6E-0463FF6BC6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3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11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14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077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8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5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6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17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5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6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8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1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2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6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0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8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A18DE19-391D-4BDA-95EC-5725B71B4CB5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B6EF6-E390-4377-928A-F918CDB2C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66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HousingandSupportiveServices@HernandoCounty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541A3-D85E-E899-3D85-D6AF35612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2012" y="1447800"/>
            <a:ext cx="7319987" cy="314345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br>
              <a:rPr lang="en-US" sz="2900" dirty="0"/>
            </a:br>
            <a:r>
              <a:rPr lang="en-US" sz="2900" dirty="0"/>
              <a:t>                Hernando County</a:t>
            </a:r>
            <a:br>
              <a:rPr lang="en-US" sz="2900" dirty="0"/>
            </a:br>
            <a:r>
              <a:rPr lang="en-US" sz="2900" dirty="0"/>
              <a:t>                Housing &amp; Supportive Services</a:t>
            </a:r>
            <a:br>
              <a:rPr lang="en-US" sz="2900" dirty="0"/>
            </a:br>
            <a:br>
              <a:rPr lang="en-US" sz="2900" dirty="0"/>
            </a:br>
            <a:endParaRPr lang="en-US" sz="2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D35FD-BF5D-EF9B-F61F-05CCBC643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2012" y="4777380"/>
            <a:ext cx="5222326" cy="8614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Understanding CHDO’s, New Construction, and Rehabilitation Guidelines for HOME Applicants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D235D7-E555-468D-A368-E23596CCE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57780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A0BB620-0E1B-444E-B4DA-620EC18FC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5692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2429450D-EE6E-4527-982F-934CA86EE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380607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FF0D81-DF46-4C22-CD4B-9EFE2BDEF5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40" y="2044761"/>
            <a:ext cx="2936836" cy="29970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2206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042D9-408D-BDDA-20FC-4390A3C62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Construction: </a:t>
            </a:r>
            <a:r>
              <a:rPr lang="en-US" sz="3600" dirty="0"/>
              <a:t>Core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6FF7A-2F2F-C3C3-BB24-622A5A6E0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0706" y="1636776"/>
            <a:ext cx="9072426" cy="44119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Projects must meet:</a:t>
            </a:r>
          </a:p>
          <a:p>
            <a:pPr lvl="1"/>
            <a:r>
              <a:rPr lang="en-US" sz="2200" dirty="0"/>
              <a:t>HOME maximum per‑unit subsidy limits</a:t>
            </a:r>
          </a:p>
          <a:p>
            <a:pPr lvl="1"/>
            <a:r>
              <a:rPr lang="en-US" sz="2200" dirty="0"/>
              <a:t>90% of HOME‑assisted new construction units must serve households at or below 60% AMI</a:t>
            </a:r>
          </a:p>
          <a:p>
            <a:pPr lvl="1"/>
            <a:r>
              <a:rPr lang="en-US" sz="2200" dirty="0"/>
              <a:t>Updated property standards, including:</a:t>
            </a:r>
          </a:p>
          <a:p>
            <a:pPr lvl="2"/>
            <a:r>
              <a:rPr lang="en-US" sz="2200" dirty="0"/>
              <a:t>Energy efficiency</a:t>
            </a:r>
          </a:p>
          <a:p>
            <a:pPr lvl="2"/>
            <a:r>
              <a:rPr lang="en-US" sz="2200" dirty="0"/>
              <a:t>CO/smoke detection</a:t>
            </a:r>
          </a:p>
          <a:p>
            <a:pPr lvl="2"/>
            <a:r>
              <a:rPr lang="en-US" sz="2200" dirty="0"/>
              <a:t>Disaster mitigation</a:t>
            </a:r>
          </a:p>
          <a:p>
            <a:pPr lvl="1"/>
            <a:r>
              <a:rPr lang="en-US" sz="2200" dirty="0"/>
              <a:t>Long-term affordability (20 years min. for rental)</a:t>
            </a:r>
          </a:p>
        </p:txBody>
      </p:sp>
    </p:spTree>
    <p:extLst>
      <p:ext uri="{BB962C8B-B14F-4D97-AF65-F5344CB8AC3E}">
        <p14:creationId xmlns:p14="http://schemas.microsoft.com/office/powerpoint/2010/main" val="215367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B7BA-0C16-8DAF-F4A8-141DA9A1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Per‑Unit Subsidy Limits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06A37-BFD5-355F-4638-9504BA82D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199" y="2261936"/>
            <a:ext cx="9906232" cy="39271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HUD sets </a:t>
            </a:r>
            <a:r>
              <a:rPr lang="en-US" sz="2200" b="1" dirty="0"/>
              <a:t>maximum per‑unit HOME subsidy limits</a:t>
            </a:r>
            <a:r>
              <a:rPr lang="en-US" sz="2200" dirty="0"/>
              <a:t> based on bedroom size</a:t>
            </a:r>
          </a:p>
          <a:p>
            <a:pPr lvl="1"/>
            <a:r>
              <a:rPr lang="en-US" sz="2200" dirty="0"/>
              <a:t>HUD sets limits by bedroom size</a:t>
            </a:r>
          </a:p>
          <a:p>
            <a:pPr lvl="1"/>
            <a:r>
              <a:rPr lang="en-US" sz="2200" dirty="0"/>
              <a:t>Project budgets must stay within limits</a:t>
            </a:r>
          </a:p>
          <a:p>
            <a:pPr lvl="1"/>
            <a:r>
              <a:rPr lang="en-US" sz="2200" dirty="0"/>
              <a:t>Subsidy may include hard/soft costs &amp; developer fees</a:t>
            </a:r>
          </a:p>
          <a:p>
            <a:pPr lvl="1"/>
            <a:r>
              <a:rPr lang="en-US" sz="2200" dirty="0"/>
              <a:t>(County will provide current limits upon release)</a:t>
            </a:r>
          </a:p>
        </p:txBody>
      </p:sp>
    </p:spTree>
    <p:extLst>
      <p:ext uri="{BB962C8B-B14F-4D97-AF65-F5344CB8AC3E}">
        <p14:creationId xmlns:p14="http://schemas.microsoft.com/office/powerpoint/2010/main" val="6275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95372-25AD-524D-A1FC-CFA9E7F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Understanding Subsidy Layering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10078-A873-B153-628B-47DC29C3B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703" y="1853248"/>
            <a:ext cx="9906232" cy="4749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HOME funds must fill a true financial gap.</a:t>
            </a:r>
          </a:p>
          <a:p>
            <a:pPr marL="0" indent="0">
              <a:buNone/>
            </a:pPr>
            <a:r>
              <a:rPr lang="en-US" sz="2200" dirty="0"/>
              <a:t>Applicants must submit:</a:t>
            </a:r>
          </a:p>
          <a:p>
            <a:pPr lvl="1"/>
            <a:r>
              <a:rPr lang="en-US" sz="2200" dirty="0"/>
              <a:t>Detailed development budget</a:t>
            </a:r>
          </a:p>
          <a:p>
            <a:pPr lvl="1"/>
            <a:r>
              <a:rPr lang="en-US" sz="2200" dirty="0"/>
              <a:t>Construction cost estimates</a:t>
            </a:r>
          </a:p>
          <a:p>
            <a:pPr lvl="1"/>
            <a:r>
              <a:rPr lang="en-US" sz="2200" dirty="0"/>
              <a:t>Sources &amp; uses</a:t>
            </a:r>
          </a:p>
          <a:p>
            <a:pPr lvl="1"/>
            <a:r>
              <a:rPr lang="en-US" sz="2200" dirty="0"/>
              <a:t>Evidence of committed funds</a:t>
            </a:r>
          </a:p>
        </p:txBody>
      </p:sp>
    </p:spTree>
    <p:extLst>
      <p:ext uri="{BB962C8B-B14F-4D97-AF65-F5344CB8AC3E}">
        <p14:creationId xmlns:p14="http://schemas.microsoft.com/office/powerpoint/2010/main" val="1227667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B3798-1335-7AD3-BFC7-F7470A7EC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Income Targeting Requirements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7EC35-1C13-E19A-9523-B1093B555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084" y="1853248"/>
            <a:ext cx="9603275" cy="3769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For rental housing:</a:t>
            </a:r>
          </a:p>
          <a:p>
            <a:pPr lvl="1"/>
            <a:r>
              <a:rPr lang="en-US" sz="2200" dirty="0"/>
              <a:t> HUD requires 90% of units ≤ 60% AMI</a:t>
            </a:r>
          </a:p>
          <a:p>
            <a:pPr lvl="1"/>
            <a:r>
              <a:rPr lang="en-US" sz="2200" dirty="0"/>
              <a:t>Hernando County targets ≤ 50% AMI for most rental units</a:t>
            </a:r>
          </a:p>
          <a:p>
            <a:pPr marL="57150" indent="0">
              <a:buNone/>
            </a:pPr>
            <a:r>
              <a:rPr lang="en-US" sz="2400" dirty="0"/>
              <a:t>Applicants must:</a:t>
            </a:r>
          </a:p>
          <a:p>
            <a:pPr lvl="1"/>
            <a:r>
              <a:rPr lang="en-US" sz="2200" dirty="0"/>
              <a:t>Verify household income</a:t>
            </a:r>
          </a:p>
          <a:p>
            <a:pPr lvl="1"/>
            <a:r>
              <a:rPr lang="en-US" sz="2200" dirty="0"/>
              <a:t>Maintain documentation</a:t>
            </a:r>
          </a:p>
          <a:p>
            <a:pPr lvl="1"/>
            <a:r>
              <a:rPr lang="en-US" sz="2200" dirty="0"/>
              <a:t>Use HUD-compliant rent &amp; utility schedules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53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C2994-1220-91AB-95AC-EDE5EF9F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Standards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BB9CF-ADED-AA4C-B4FE-4F1572FC4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Projects must meet:</a:t>
            </a:r>
          </a:p>
          <a:p>
            <a:pPr lvl="1"/>
            <a:r>
              <a:rPr lang="en-US" sz="2200" dirty="0"/>
              <a:t>Local/state building codes</a:t>
            </a:r>
          </a:p>
          <a:p>
            <a:pPr lvl="1"/>
            <a:r>
              <a:rPr lang="en-US" sz="2200" dirty="0"/>
              <a:t>HUD Minimum Property Standards (MPS)</a:t>
            </a:r>
          </a:p>
          <a:p>
            <a:pPr lvl="1"/>
            <a:r>
              <a:rPr lang="en-US" sz="2200" dirty="0"/>
              <a:t>Energy efficiency standards (Energy Star or similar)</a:t>
            </a:r>
          </a:p>
          <a:p>
            <a:pPr lvl="1"/>
            <a:r>
              <a:rPr lang="en-US" sz="2200" dirty="0"/>
              <a:t>Fair Housing Act + accessibility requirements</a:t>
            </a:r>
          </a:p>
          <a:p>
            <a:pPr lvl="1"/>
            <a:r>
              <a:rPr lang="en-US" sz="2200" dirty="0"/>
              <a:t>CO &amp; smoke detection standards</a:t>
            </a:r>
          </a:p>
        </p:txBody>
      </p:sp>
    </p:spTree>
    <p:extLst>
      <p:ext uri="{BB962C8B-B14F-4D97-AF65-F5344CB8AC3E}">
        <p14:creationId xmlns:p14="http://schemas.microsoft.com/office/powerpoint/2010/main" val="3320163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1804C-69F7-30E1-4788-BE7FF7729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7FA65-9E7D-634E-FDEB-FFA907E8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5585" y="1325880"/>
            <a:ext cx="5728716" cy="24140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/>
              <a:t>Before moving on – are there any questions about New Construction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1A6CCF-485B-884D-36F5-9854E6BA51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735" y="647930"/>
            <a:ext cx="3671011" cy="55621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35366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2383-6021-AA30-EDDB-5E20245D7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Rehabilitation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1DE2E-2B86-A256-9038-D962AE0C3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6696" y="1918932"/>
            <a:ext cx="4645152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HOME Rehab funds may improve:</a:t>
            </a:r>
          </a:p>
          <a:p>
            <a:pPr lvl="1"/>
            <a:r>
              <a:rPr lang="en-US" sz="2200" dirty="0"/>
              <a:t>Health &amp; safety issues</a:t>
            </a:r>
          </a:p>
          <a:p>
            <a:pPr lvl="1"/>
            <a:r>
              <a:rPr lang="en-US" sz="2200" dirty="0"/>
              <a:t>Structural problems</a:t>
            </a:r>
          </a:p>
          <a:p>
            <a:pPr lvl="1"/>
            <a:r>
              <a:rPr lang="en-US" sz="2200" dirty="0"/>
              <a:t>Major systems (roof, plumbing, electrical)</a:t>
            </a:r>
          </a:p>
          <a:p>
            <a:pPr lvl="1"/>
            <a:r>
              <a:rPr lang="en-US" sz="2200" dirty="0"/>
              <a:t>Energy efficiency• Accessibility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F1109B-A0DB-A8A2-2B9E-D54B292C7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3848" y="1918932"/>
            <a:ext cx="4791456" cy="4200245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/>
              <a:t>Developers/nonprofits may request funds for:</a:t>
            </a:r>
          </a:p>
          <a:p>
            <a:pPr lvl="1"/>
            <a:r>
              <a:rPr lang="en-US" sz="2200" dirty="0"/>
              <a:t>Repair or replacement of building systems</a:t>
            </a:r>
          </a:p>
          <a:p>
            <a:pPr lvl="1"/>
            <a:r>
              <a:rPr lang="en-US" sz="2200" dirty="0"/>
              <a:t>Energy upgrades</a:t>
            </a:r>
          </a:p>
          <a:p>
            <a:pPr lvl="1"/>
            <a:r>
              <a:rPr lang="en-US" sz="2200" dirty="0"/>
              <a:t>Accessibility improvements</a:t>
            </a:r>
          </a:p>
          <a:p>
            <a:pPr lvl="1"/>
            <a:r>
              <a:rPr lang="en-US" sz="2200" dirty="0"/>
              <a:t>Code compliance</a:t>
            </a:r>
          </a:p>
          <a:p>
            <a:pPr lvl="1"/>
            <a:r>
              <a:rPr lang="en-US" sz="2200" dirty="0"/>
              <a:t>Rehab of rental or owner units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40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4AB07-D6FF-0261-84ED-AF13EF49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Rehabilitation Requirements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E5F41-BEFB-0266-613B-FFCC37D3F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7080" y="1995167"/>
            <a:ext cx="8946541" cy="4195481"/>
          </a:xfrm>
        </p:spPr>
        <p:txBody>
          <a:bodyPr/>
          <a:lstStyle/>
          <a:p>
            <a:pPr marL="0" indent="0" fontAlgn="t">
              <a:buNone/>
            </a:pPr>
            <a:r>
              <a:rPr lang="en-US" sz="2200" dirty="0"/>
              <a:t>Rehab projects must:</a:t>
            </a:r>
          </a:p>
          <a:p>
            <a:pPr lvl="1" fontAlgn="t"/>
            <a:r>
              <a:rPr lang="en-US" sz="2200" dirty="0"/>
              <a:t>Meet HOME property standards at completion</a:t>
            </a:r>
          </a:p>
          <a:p>
            <a:pPr lvl="1" fontAlgn="t"/>
            <a:r>
              <a:rPr lang="en-US" sz="2200" dirty="0"/>
              <a:t>Include proper work write-ups &amp; cost estimates</a:t>
            </a:r>
          </a:p>
          <a:p>
            <a:pPr lvl="1" fontAlgn="t"/>
            <a:r>
              <a:rPr lang="en-US" sz="2200" dirty="0"/>
              <a:t>Undergo required inspections</a:t>
            </a:r>
          </a:p>
          <a:p>
            <a:pPr lvl="1" fontAlgn="t"/>
            <a:r>
              <a:rPr lang="en-US" sz="2200" dirty="0"/>
              <a:t>Stay within subsidy limits</a:t>
            </a:r>
          </a:p>
          <a:p>
            <a:pPr lvl="1" fontAlgn="t"/>
            <a:r>
              <a:rPr lang="en-US" sz="2200" dirty="0"/>
              <a:t>Complete environmental review before funding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532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657A9-AFAB-3060-B7CA-4035D5A99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227E4-A32C-25A9-4C6E-0463FF6B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5585" y="1325880"/>
            <a:ext cx="5728716" cy="24140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/>
              <a:t>Any questions on Rehabilitation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EBA29A-7B3F-4616-A31B-DE44BABC87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735" y="647930"/>
            <a:ext cx="3671011" cy="55621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22267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3831A-956D-726C-3AAE-90F499940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Affordability Periods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A9B6E-2BC2-AEE4-B076-621ED04B8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4832" y="2091419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HOME affordability periods:</a:t>
            </a:r>
          </a:p>
          <a:p>
            <a:pPr lvl="1"/>
            <a:r>
              <a:rPr lang="en-US" sz="2200" dirty="0"/>
              <a:t>Under $25,000 per unit: </a:t>
            </a:r>
            <a:r>
              <a:rPr lang="en-US" sz="2200" b="1" dirty="0"/>
              <a:t>5 years</a:t>
            </a:r>
          </a:p>
          <a:p>
            <a:pPr lvl="1"/>
            <a:r>
              <a:rPr lang="en-US" sz="2200" dirty="0"/>
              <a:t>$25,000–$50,000 per unit: </a:t>
            </a:r>
            <a:r>
              <a:rPr lang="en-US" sz="2200" b="1" dirty="0"/>
              <a:t>10 years</a:t>
            </a:r>
          </a:p>
          <a:p>
            <a:pPr lvl="1"/>
            <a:r>
              <a:rPr lang="en-US" sz="2200" dirty="0"/>
              <a:t>Over $50,000 per unit: </a:t>
            </a:r>
            <a:r>
              <a:rPr lang="en-US" sz="2200" b="1" dirty="0"/>
              <a:t>15 years</a:t>
            </a:r>
          </a:p>
          <a:p>
            <a:pPr lvl="1"/>
            <a:r>
              <a:rPr lang="en-US" sz="2200" dirty="0"/>
              <a:t>New Construction Rental: </a:t>
            </a:r>
            <a:r>
              <a:rPr lang="en-US" sz="2200" b="1" dirty="0"/>
              <a:t>Minimum 20 years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662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D798B-1870-D23F-0943-F3A20829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87324"/>
          </a:xfrm>
        </p:spPr>
        <p:txBody>
          <a:bodyPr/>
          <a:lstStyle/>
          <a:p>
            <a:pPr fontAlgn="t"/>
            <a:r>
              <a:rPr lang="en-US" dirty="0"/>
              <a:t>Workshop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C1499-7057-F6D2-8D9E-9EA98AE0F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4170" y="2538543"/>
            <a:ext cx="5081830" cy="3464838"/>
          </a:xfrm>
        </p:spPr>
        <p:txBody>
          <a:bodyPr>
            <a:normAutofit/>
          </a:bodyPr>
          <a:lstStyle/>
          <a:p>
            <a:r>
              <a:rPr lang="en-US" sz="2200" dirty="0"/>
              <a:t>What qualifies an organization as a CHDO</a:t>
            </a:r>
          </a:p>
          <a:p>
            <a:r>
              <a:rPr lang="en-US" sz="2200" dirty="0"/>
              <a:t>Eligible roles CHDOs may play in HOME development</a:t>
            </a:r>
          </a:p>
          <a:p>
            <a:r>
              <a:rPr lang="en-US" sz="2200" dirty="0"/>
              <a:t>Requirements for HOME-funded New Construction projects</a:t>
            </a:r>
            <a:endParaRPr lang="en-US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EE4A5C-85E8-0370-2B2E-9BB140E4B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7825" y="2538543"/>
            <a:ext cx="5304246" cy="3356818"/>
          </a:xfrm>
        </p:spPr>
        <p:txBody>
          <a:bodyPr>
            <a:noAutofit/>
          </a:bodyPr>
          <a:lstStyle/>
          <a:p>
            <a:r>
              <a:rPr lang="en-US" sz="2200" dirty="0"/>
              <a:t>Requirements for HOME-funded Rehabilitation projects</a:t>
            </a:r>
          </a:p>
          <a:p>
            <a:r>
              <a:rPr lang="en-US" sz="2200" dirty="0"/>
              <a:t>What developers and nonprofits must provide to be competitive applicants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B342CB-EFEA-8D0D-7522-BB32A31599B6}"/>
              </a:ext>
            </a:extLst>
          </p:cNvPr>
          <p:cNvSpPr txBox="1"/>
          <p:nvPr/>
        </p:nvSpPr>
        <p:spPr>
          <a:xfrm>
            <a:off x="1485653" y="1711101"/>
            <a:ext cx="90316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By the end of this session, you will have a better understanding of:</a:t>
            </a:r>
          </a:p>
        </p:txBody>
      </p:sp>
    </p:spTree>
    <p:extLst>
      <p:ext uri="{BB962C8B-B14F-4D97-AF65-F5344CB8AC3E}">
        <p14:creationId xmlns:p14="http://schemas.microsoft.com/office/powerpoint/2010/main" val="9154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6930-0B65-29B8-96DE-5A9EEEBE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Affordability Requirements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83048-CE56-0BD7-8E92-E8FDE43E0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693" y="1985541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For HOME-assisted units:</a:t>
            </a:r>
          </a:p>
          <a:p>
            <a:pPr lvl="1"/>
            <a:r>
              <a:rPr lang="en-US" sz="2200" b="1" dirty="0"/>
              <a:t>Homebuyer units</a:t>
            </a:r>
            <a:r>
              <a:rPr lang="en-US" sz="2200" dirty="0"/>
              <a:t>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Must follow resale/recapture rules</a:t>
            </a:r>
          </a:p>
          <a:p>
            <a:pPr lvl="1"/>
            <a:r>
              <a:rPr lang="en-US" sz="2200" b="1" dirty="0"/>
              <a:t>Rental units</a:t>
            </a:r>
            <a:r>
              <a:rPr lang="en-US" sz="2200" dirty="0"/>
              <a:t> require: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Must follow HOME rent limits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Income verification required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Property monitored for long-term compliance</a:t>
            </a:r>
          </a:p>
        </p:txBody>
      </p:sp>
    </p:spTree>
    <p:extLst>
      <p:ext uri="{BB962C8B-B14F-4D97-AF65-F5344CB8AC3E}">
        <p14:creationId xmlns:p14="http://schemas.microsoft.com/office/powerpoint/2010/main" val="3336680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B98B-BB79-ADFF-834B-5B64FB2E4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Applicant Expectations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4BE87-4245-03F3-29A2-6EE060AD9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92" y="1597153"/>
            <a:ext cx="9505172" cy="4428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Competitive Applicants will show:</a:t>
            </a:r>
          </a:p>
          <a:p>
            <a:pPr lvl="1"/>
            <a:r>
              <a:rPr lang="en-US" sz="2200" dirty="0"/>
              <a:t>Design the project to directly address identified community needs</a:t>
            </a:r>
          </a:p>
          <a:p>
            <a:pPr lvl="1"/>
            <a:r>
              <a:rPr lang="en-US" sz="2200" dirty="0"/>
              <a:t>Demonstrate alignment with the Hernando County Consolidated Plan</a:t>
            </a:r>
          </a:p>
          <a:p>
            <a:pPr lvl="1"/>
            <a:r>
              <a:rPr lang="en-US" sz="2200" dirty="0"/>
              <a:t>Organizational experience &amp; capacity</a:t>
            </a:r>
          </a:p>
          <a:p>
            <a:pPr lvl="1"/>
            <a:r>
              <a:rPr lang="en-US" sz="2200" dirty="0"/>
              <a:t>Financial strength</a:t>
            </a:r>
          </a:p>
          <a:p>
            <a:pPr lvl="1"/>
            <a:r>
              <a:rPr lang="en-US" sz="2200" dirty="0"/>
              <a:t>Ability to manage federal funds</a:t>
            </a:r>
          </a:p>
          <a:p>
            <a:pPr lvl="1"/>
            <a:r>
              <a:rPr lang="en-US" sz="2200" dirty="0"/>
              <a:t>Realistic budgets &amp; timelines</a:t>
            </a:r>
          </a:p>
          <a:p>
            <a:pPr lvl="1"/>
            <a:r>
              <a:rPr lang="en-US" sz="2200" dirty="0"/>
              <a:t>Compliance with all relevant regulations</a:t>
            </a:r>
          </a:p>
        </p:txBody>
      </p:sp>
    </p:spTree>
    <p:extLst>
      <p:ext uri="{BB962C8B-B14F-4D97-AF65-F5344CB8AC3E}">
        <p14:creationId xmlns:p14="http://schemas.microsoft.com/office/powerpoint/2010/main" val="3952200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6203-5FAC-8904-862A-CCBAE2F30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D0F5B-D43C-EF66-52FE-C796E3B6D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697" y="1744910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Typical application materials:</a:t>
            </a:r>
          </a:p>
          <a:p>
            <a:pPr lvl="1"/>
            <a:r>
              <a:rPr lang="en-US" sz="2200" dirty="0"/>
              <a:t>Articles of Incorporation &amp; Bylaws (for CHDO certification)</a:t>
            </a:r>
          </a:p>
          <a:p>
            <a:pPr lvl="1"/>
            <a:r>
              <a:rPr lang="en-US" sz="2200" dirty="0"/>
              <a:t>Board roster with community representation</a:t>
            </a:r>
          </a:p>
          <a:p>
            <a:pPr lvl="1"/>
            <a:r>
              <a:rPr lang="en-US" sz="2200" dirty="0"/>
              <a:t>Financial statements</a:t>
            </a:r>
          </a:p>
          <a:p>
            <a:pPr lvl="1"/>
            <a:r>
              <a:rPr lang="en-US" sz="2200" dirty="0"/>
              <a:t>Development pro forma</a:t>
            </a:r>
          </a:p>
          <a:p>
            <a:pPr lvl="1"/>
            <a:r>
              <a:rPr lang="en-US" sz="2200" dirty="0"/>
              <a:t>Construction scope of work or plans</a:t>
            </a:r>
          </a:p>
          <a:p>
            <a:pPr lvl="1"/>
            <a:r>
              <a:rPr lang="en-US" sz="2200" dirty="0"/>
              <a:t>Market study (if applicable)</a:t>
            </a:r>
          </a:p>
          <a:p>
            <a:pPr lvl="1"/>
            <a:r>
              <a:rPr lang="en-US" sz="2200" dirty="0"/>
              <a:t>Site control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71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205E-0807-A664-358C-3D5F4154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Helpful Tips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A7D8A-33ED-7F79-FC97-E8C30ADB1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3097" y="2209801"/>
            <a:ext cx="8946541" cy="4195481"/>
          </a:xfrm>
        </p:spPr>
        <p:txBody>
          <a:bodyPr/>
          <a:lstStyle/>
          <a:p>
            <a:pPr fontAlgn="t"/>
            <a:r>
              <a:rPr lang="en-US" sz="2200" dirty="0"/>
              <a:t>Use realistic financial projections</a:t>
            </a:r>
          </a:p>
          <a:p>
            <a:pPr fontAlgn="t"/>
            <a:r>
              <a:rPr lang="en-US" sz="2200" dirty="0"/>
              <a:t>Confirm zoning early</a:t>
            </a:r>
          </a:p>
          <a:p>
            <a:pPr fontAlgn="t"/>
            <a:r>
              <a:rPr lang="en-US" sz="2200" dirty="0"/>
              <a:t>Work with experienced partners</a:t>
            </a:r>
          </a:p>
          <a:p>
            <a:pPr fontAlgn="t"/>
            <a:r>
              <a:rPr lang="en-US" sz="2200" dirty="0"/>
              <a:t>Keep documentation organized</a:t>
            </a:r>
          </a:p>
          <a:p>
            <a:pPr fontAlgn="t"/>
            <a:r>
              <a:rPr lang="en-US" sz="2200" dirty="0"/>
              <a:t>Engage early with Housing staff for guidance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36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594FC8B-8CD2-407F-94F1-9C71F5AEC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ABC971-8D40-4A4F-AC60-28B917278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9C04DC5-313B-4FE4-B868-5672A3764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1AE23E-90C9-4963-96E2-8DADBFC3B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5F93E90-4379-4AAC-B021-E5FA6D974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29FDD08-42D8-4AFF-90E5-5DAA5BC4C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26969-4C47-A8B1-3348-09B4A2EBA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925" y="1325880"/>
            <a:ext cx="3352375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Q &amp; 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1E981B-F06E-48B4-9275-F4B261AFC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5712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36">
            <a:extLst>
              <a:ext uri="{FF2B5EF4-FFF2-40B4-BE49-F238E27FC236}">
                <a16:creationId xmlns:a16="http://schemas.microsoft.com/office/drawing/2014/main" id="{312E2C24-0CD2-4071-8CE2-B059993A9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24F1DC13-C830-4B86-A9C6-927F5C55D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3708596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292149-0AD2-ACB7-4CCE-51E0266D44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943679" y="647698"/>
            <a:ext cx="3671011" cy="55621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39425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38218-BACD-9455-DB31-4D1F0254F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8D76D-B2FE-872C-6F5E-F10EA6A3D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Hernando County Housing &amp; Supportive Services</a:t>
            </a:r>
          </a:p>
          <a:p>
            <a:pPr marL="0" indent="0">
              <a:buNone/>
            </a:pPr>
            <a:r>
              <a:rPr lang="en-US" sz="2400" dirty="0"/>
              <a:t>Phone: (352) 540‑4338 </a:t>
            </a:r>
          </a:p>
          <a:p>
            <a:pPr marL="0" indent="0">
              <a:buNone/>
            </a:pPr>
            <a:r>
              <a:rPr lang="en-US" sz="2400" dirty="0"/>
              <a:t>Email: </a:t>
            </a:r>
            <a:r>
              <a:rPr lang="en-US" sz="2400" dirty="0">
                <a:hlinkClick r:id="rId2"/>
              </a:rPr>
              <a:t>HousingandSupportiveServices@HernandoCounty.us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5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4D1E-57D2-3DC1-E2CC-03F3D6410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194" y="338176"/>
            <a:ext cx="9603275" cy="851026"/>
          </a:xfrm>
        </p:spPr>
        <p:txBody>
          <a:bodyPr/>
          <a:lstStyle/>
          <a:p>
            <a:r>
              <a:rPr lang="en-US" dirty="0"/>
              <a:t>What is a CHDO?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8B965-87D5-D69C-454B-5A71C0DD5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1289786"/>
            <a:ext cx="10897241" cy="534875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en-US" sz="2200" dirty="0"/>
              <a:t> </a:t>
            </a:r>
            <a:r>
              <a:rPr lang="en-US" sz="2200" b="1" dirty="0"/>
              <a:t>A Community Housing Development Organization (CHDO) is a nonprofit with:</a:t>
            </a:r>
            <a:endParaRPr lang="en-US" sz="2200" dirty="0"/>
          </a:p>
          <a:p>
            <a:pPr lvl="1" fontAlgn="t"/>
            <a:r>
              <a:rPr lang="en-US" sz="2200" dirty="0"/>
              <a:t>A mission to develop affordable housing</a:t>
            </a:r>
          </a:p>
          <a:p>
            <a:pPr lvl="1" fontAlgn="t"/>
            <a:r>
              <a:rPr lang="en-US" sz="2200" dirty="0"/>
              <a:t>1/3 board representation from low-income community residents, beneficiaries of HUD programs, or designee of nonprofit organizations serving low-income residents</a:t>
            </a:r>
          </a:p>
          <a:p>
            <a:pPr lvl="1" fontAlgn="t"/>
            <a:r>
              <a:rPr lang="en-US" sz="2200" dirty="0"/>
              <a:t>Paid staff with housing development experience</a:t>
            </a:r>
          </a:p>
          <a:p>
            <a:pPr lvl="1" fontAlgn="t"/>
            <a:r>
              <a:rPr lang="en-US" sz="2200" dirty="0"/>
              <a:t>Certification at the time of HOME funding commitment</a:t>
            </a:r>
          </a:p>
          <a:p>
            <a:pPr lvl="1" fontAlgn="t"/>
            <a:r>
              <a:rPr lang="en-US" sz="2200" dirty="0"/>
              <a:t>A defined, local service area that includes Hernando County (not statewide) </a:t>
            </a:r>
          </a:p>
        </p:txBody>
      </p:sp>
    </p:spTree>
    <p:extLst>
      <p:ext uri="{BB962C8B-B14F-4D97-AF65-F5344CB8AC3E}">
        <p14:creationId xmlns:p14="http://schemas.microsoft.com/office/powerpoint/2010/main" val="338117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E635C-9527-C0BE-DB43-6DBC5FC6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CHDO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20613-D33A-424F-0227-C1BC36FAC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65" y="1700785"/>
            <a:ext cx="10222896" cy="47193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en-US" sz="2200" dirty="0"/>
              <a:t>To qualify as a CHDO, Your organization must demonstrate:</a:t>
            </a:r>
          </a:p>
          <a:p>
            <a:pPr lvl="1" fontAlgn="t"/>
            <a:r>
              <a:rPr lang="en-US" sz="2200" dirty="0"/>
              <a:t>Nonprofit status &amp; affordable housing focus with at least one year serving the community</a:t>
            </a:r>
          </a:p>
          <a:p>
            <a:pPr lvl="1" fontAlgn="t"/>
            <a:r>
              <a:rPr lang="en-US" sz="2200" dirty="0"/>
              <a:t>Must remain a CHDO for the entire affordability period of a rental project if a developer or owner</a:t>
            </a:r>
          </a:p>
          <a:p>
            <a:pPr lvl="1" fontAlgn="t"/>
            <a:r>
              <a:rPr lang="en-US" sz="2200" dirty="0"/>
              <a:t>Required board composition (1/3 low‑income representation)</a:t>
            </a:r>
          </a:p>
          <a:p>
            <a:pPr lvl="1" fontAlgn="t"/>
            <a:r>
              <a:rPr lang="en-US" sz="2200" dirty="0"/>
              <a:t>Independence from government/for‑profit control</a:t>
            </a:r>
          </a:p>
          <a:p>
            <a:pPr lvl="1" fontAlgn="t"/>
            <a:r>
              <a:rPr lang="en-US" sz="2200" dirty="0"/>
              <a:t>Paid development staff with relevant experience</a:t>
            </a:r>
          </a:p>
          <a:p>
            <a:pPr lvl="1" fontAlgn="t"/>
            <a:r>
              <a:rPr lang="en-US" sz="2200" dirty="0"/>
              <a:t>Financial accountability &amp; stable operations</a:t>
            </a:r>
          </a:p>
        </p:txBody>
      </p:sp>
    </p:spTree>
    <p:extLst>
      <p:ext uri="{BB962C8B-B14F-4D97-AF65-F5344CB8AC3E}">
        <p14:creationId xmlns:p14="http://schemas.microsoft.com/office/powerpoint/2010/main" val="268319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A9FD2-BC95-6659-016F-DFC935237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113" y="702975"/>
            <a:ext cx="9404723" cy="923695"/>
          </a:xfrm>
        </p:spPr>
        <p:txBody>
          <a:bodyPr/>
          <a:lstStyle/>
          <a:p>
            <a:r>
              <a:rPr lang="en-US" dirty="0"/>
              <a:t>CHDO Set‑Aside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6D37-DCF6-094C-6920-45A674569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046" y="1980396"/>
            <a:ext cx="9069908" cy="4723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HOME reserves 15% of funds for CHDO-led development.</a:t>
            </a:r>
          </a:p>
          <a:p>
            <a:pPr marL="0" indent="0">
              <a:buNone/>
            </a:pPr>
            <a:r>
              <a:rPr lang="en-US" sz="2200" dirty="0"/>
              <a:t>CHDO funds may be used for:</a:t>
            </a:r>
          </a:p>
          <a:p>
            <a:pPr lvl="1"/>
            <a:r>
              <a:rPr lang="en-US" sz="2200" dirty="0"/>
              <a:t>Acquisition</a:t>
            </a:r>
          </a:p>
          <a:p>
            <a:pPr lvl="1"/>
            <a:r>
              <a:rPr lang="en-US" sz="2200" dirty="0"/>
              <a:t>Rehabilitation</a:t>
            </a:r>
          </a:p>
          <a:p>
            <a:pPr lvl="1"/>
            <a:r>
              <a:rPr lang="en-US" sz="2200" dirty="0"/>
              <a:t>New construction.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NOT TBRA or homeowner-only programs</a:t>
            </a:r>
          </a:p>
        </p:txBody>
      </p:sp>
    </p:spTree>
    <p:extLst>
      <p:ext uri="{BB962C8B-B14F-4D97-AF65-F5344CB8AC3E}">
        <p14:creationId xmlns:p14="http://schemas.microsoft.com/office/powerpoint/2010/main" val="297773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B2F3E-362D-BD3C-D0C2-EE2013B9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CHDO Roles in Projects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E310F-0FED-5887-5210-A9C6011E3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287" y="1636296"/>
            <a:ext cx="10135402" cy="4966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To access CHDO set‑aside funds, a CHDO must act as:</a:t>
            </a:r>
          </a:p>
          <a:p>
            <a:pPr lvl="1"/>
            <a:r>
              <a:rPr lang="en-US" sz="2200" b="1" dirty="0"/>
              <a:t>Owner</a:t>
            </a:r>
            <a:r>
              <a:rPr lang="en-US" sz="2200" dirty="0"/>
              <a:t> – Holds title, manages long-term compliance</a:t>
            </a:r>
          </a:p>
          <a:p>
            <a:pPr lvl="1"/>
            <a:r>
              <a:rPr lang="en-US" sz="2200" b="1" dirty="0"/>
              <a:t>Developer</a:t>
            </a:r>
            <a:r>
              <a:rPr lang="en-US" sz="2200" dirty="0"/>
              <a:t> – Secures financing &amp; manages construction</a:t>
            </a:r>
          </a:p>
          <a:p>
            <a:pPr lvl="1"/>
            <a:r>
              <a:rPr lang="en-US" sz="2200" b="1" dirty="0"/>
              <a:t>Sponsor</a:t>
            </a:r>
            <a:r>
              <a:rPr lang="en-US" sz="2200" dirty="0"/>
              <a:t> – Oversees development and transfers ownership to an eligible buyer or nonprofit</a:t>
            </a:r>
          </a:p>
          <a:p>
            <a:pPr lvl="1"/>
            <a:endParaRPr lang="en-US" sz="2200" dirty="0"/>
          </a:p>
          <a:p>
            <a:pPr marL="57150" indent="0">
              <a:buNone/>
            </a:pPr>
            <a:r>
              <a:rPr lang="en-US" sz="2200" dirty="0"/>
              <a:t>All roles require CHDO-level capacity and control.</a:t>
            </a:r>
          </a:p>
        </p:txBody>
      </p:sp>
    </p:spTree>
    <p:extLst>
      <p:ext uri="{BB962C8B-B14F-4D97-AF65-F5344CB8AC3E}">
        <p14:creationId xmlns:p14="http://schemas.microsoft.com/office/powerpoint/2010/main" val="165004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3142C-FA01-C785-81E4-B008E9DD0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43CE-8D02-14F3-8A71-D5020DB6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5585" y="1325880"/>
            <a:ext cx="5728716" cy="24140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/>
              <a:t>Before moving on – are there any questions on CHDO’s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3EF9DC-E397-689B-5B7E-C6FA0DE48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735" y="647930"/>
            <a:ext cx="3671011" cy="55621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5686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4264A-B37B-32E4-9578-D4B92148C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60" y="697777"/>
            <a:ext cx="9404723" cy="1400530"/>
          </a:xfrm>
        </p:spPr>
        <p:txBody>
          <a:bodyPr/>
          <a:lstStyle/>
          <a:p>
            <a:r>
              <a:rPr lang="en-US" dirty="0"/>
              <a:t>HOME New Construction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03174-2D4B-FF82-9515-1A9F9F830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0674" y="2098307"/>
            <a:ext cx="10073078" cy="3695297"/>
          </a:xfrm>
        </p:spPr>
        <p:txBody>
          <a:bodyPr/>
          <a:lstStyle/>
          <a:p>
            <a:pPr marL="0" indent="0" fontAlgn="t">
              <a:buNone/>
            </a:pPr>
            <a:r>
              <a:rPr lang="en-US" sz="2200" dirty="0"/>
              <a:t>HOME New Construction includes:</a:t>
            </a:r>
          </a:p>
          <a:p>
            <a:pPr lvl="1" fontAlgn="t"/>
            <a:r>
              <a:rPr lang="en-US" sz="2200" dirty="0"/>
              <a:t>Building where no housing exists</a:t>
            </a:r>
          </a:p>
          <a:p>
            <a:pPr lvl="1" fontAlgn="t"/>
            <a:r>
              <a:rPr lang="en-US" sz="2200" dirty="0"/>
              <a:t>Demolition followed by new building</a:t>
            </a:r>
          </a:p>
          <a:p>
            <a:pPr lvl="1" fontAlgn="t"/>
            <a:r>
              <a:rPr lang="en-US" sz="2200" dirty="0"/>
              <a:t>Single-family or multifamily rental</a:t>
            </a:r>
          </a:p>
          <a:p>
            <a:pPr lvl="1" fontAlgn="t"/>
            <a:r>
              <a:rPr lang="en-US" sz="2200" dirty="0"/>
              <a:t>Land acquisition when part of a development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39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4B554-26DE-68F1-E613-9F62260A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Construction: Eligible Activities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73D18-FF67-F031-D80E-21392DE47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584" y="1947039"/>
            <a:ext cx="9879113" cy="4352364"/>
          </a:xfrm>
        </p:spPr>
        <p:txBody>
          <a:bodyPr/>
          <a:lstStyle/>
          <a:p>
            <a:pPr marL="0" indent="0" fontAlgn="t">
              <a:buNone/>
            </a:pPr>
            <a:r>
              <a:rPr lang="en-US" sz="2200" dirty="0"/>
              <a:t>Developers may request HOME funds for:</a:t>
            </a:r>
          </a:p>
          <a:p>
            <a:pPr lvl="1" fontAlgn="t"/>
            <a:r>
              <a:rPr lang="en-US" sz="2200" dirty="0"/>
              <a:t>Construction costs</a:t>
            </a:r>
          </a:p>
          <a:p>
            <a:pPr lvl="1" fontAlgn="t"/>
            <a:r>
              <a:rPr lang="en-US" sz="2200" dirty="0"/>
              <a:t>Site improvements</a:t>
            </a:r>
          </a:p>
          <a:p>
            <a:pPr lvl="1" fontAlgn="t"/>
            <a:r>
              <a:rPr lang="en-US" sz="2200" dirty="0"/>
              <a:t>Land acquisition (if tied to a project)</a:t>
            </a:r>
          </a:p>
          <a:p>
            <a:pPr lvl="1" fontAlgn="t"/>
            <a:r>
              <a:rPr lang="en-US" sz="2200" dirty="0"/>
              <a:t>Soft costs (engineering, environmental, etc.)</a:t>
            </a:r>
          </a:p>
          <a:p>
            <a:pPr lvl="1"/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71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3283</TotalTime>
  <Words>917</Words>
  <Application>Microsoft Office PowerPoint</Application>
  <PresentationFormat>Widescreen</PresentationFormat>
  <Paragraphs>154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Century Gothic</vt:lpstr>
      <vt:lpstr>Wingdings</vt:lpstr>
      <vt:lpstr>Wingdings 3</vt:lpstr>
      <vt:lpstr>Ion</vt:lpstr>
      <vt:lpstr>                 Hernando County                 Housing &amp; Supportive Services  </vt:lpstr>
      <vt:lpstr>Workshop Overview</vt:lpstr>
      <vt:lpstr>What is a CHDO?</vt:lpstr>
      <vt:lpstr>CHDO Requirements </vt:lpstr>
      <vt:lpstr>CHDO Set‑Aside </vt:lpstr>
      <vt:lpstr>CHDO Roles in Projects </vt:lpstr>
      <vt:lpstr>Before moving on – are there any questions on CHDO’s</vt:lpstr>
      <vt:lpstr>HOME New Construction Overview </vt:lpstr>
      <vt:lpstr>New Construction: Eligible Activities </vt:lpstr>
      <vt:lpstr>New Construction: Core Requirements </vt:lpstr>
      <vt:lpstr>Per‑Unit Subsidy Limits</vt:lpstr>
      <vt:lpstr>Understanding Subsidy Layering  </vt:lpstr>
      <vt:lpstr>Income Targeting Requirements  </vt:lpstr>
      <vt:lpstr>Construction Standards </vt:lpstr>
      <vt:lpstr>Before moving on – are there any questions about New Construction</vt:lpstr>
      <vt:lpstr>HOME Rehabilitation Overview </vt:lpstr>
      <vt:lpstr>Rehabilitation Requirements  </vt:lpstr>
      <vt:lpstr>Any questions on Rehabilitation</vt:lpstr>
      <vt:lpstr>Affordability Periods </vt:lpstr>
      <vt:lpstr>Affordability Requirements  </vt:lpstr>
      <vt:lpstr>Applicant Expectations </vt:lpstr>
      <vt:lpstr>Documentation</vt:lpstr>
      <vt:lpstr>Helpful Tips </vt:lpstr>
      <vt:lpstr>Q &amp; A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Deanna Judkins</dc:creator>
  <cp:lastModifiedBy>Deanna Judkins</cp:lastModifiedBy>
  <cp:revision>2</cp:revision>
  <dcterms:created xsi:type="dcterms:W3CDTF">2026-05-04T16:05:48Z</dcterms:created>
  <dcterms:modified xsi:type="dcterms:W3CDTF">2026-06-09T19:06:02Z</dcterms:modified>
</cp:coreProperties>
</file>